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9" r:id="rId5"/>
    <p:sldId id="270" r:id="rId6"/>
    <p:sldId id="263" r:id="rId7"/>
    <p:sldId id="264" r:id="rId8"/>
    <p:sldId id="267" r:id="rId9"/>
    <p:sldId id="266" r:id="rId10"/>
    <p:sldId id="265" r:id="rId11"/>
    <p:sldId id="271" r:id="rId12"/>
    <p:sldId id="272" r:id="rId13"/>
    <p:sldId id="273" r:id="rId14"/>
    <p:sldId id="274" r:id="rId15"/>
    <p:sldId id="260" r:id="rId16"/>
    <p:sldId id="268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40AD"/>
    <a:srgbClr val="E104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2580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008F-58BF-4134-AE07-52F572B6A862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468C-B822-4706-990B-D391C4BF9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008F-58BF-4134-AE07-52F572B6A862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468C-B822-4706-990B-D391C4BF9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008F-58BF-4134-AE07-52F572B6A862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468C-B822-4706-990B-D391C4BF9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008F-58BF-4134-AE07-52F572B6A862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468C-B822-4706-990B-D391C4BF9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008F-58BF-4134-AE07-52F572B6A862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468C-B822-4706-990B-D391C4BF9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008F-58BF-4134-AE07-52F572B6A862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468C-B822-4706-990B-D391C4BF9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008F-58BF-4134-AE07-52F572B6A862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468C-B822-4706-990B-D391C4BF9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008F-58BF-4134-AE07-52F572B6A862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468C-B822-4706-990B-D391C4BF9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008F-58BF-4134-AE07-52F572B6A862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468C-B822-4706-990B-D391C4BF9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008F-58BF-4134-AE07-52F572B6A862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468C-B822-4706-990B-D391C4BF9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008F-58BF-4134-AE07-52F572B6A862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468C-B822-4706-990B-D391C4BF9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008F-58BF-4134-AE07-52F572B6A862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C468C-B822-4706-990B-D391C4BF9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09798" y="2905058"/>
            <a:ext cx="7611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 ЭЛЕКТРОДИНАМИКЕ ДВИЖУЩИХСЯ ТЕЛ</a:t>
            </a:r>
            <a:endParaRPr lang="ru-RU" sz="24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05428" y="4485836"/>
            <a:ext cx="26570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/>
              <a:t>Альберт Эйнштейн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38480" y="5642655"/>
            <a:ext cx="30228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t"/>
            <a:r>
              <a:rPr lang="ru-RU" dirty="0"/>
              <a:t>Научный руководитель:</a:t>
            </a:r>
          </a:p>
          <a:p>
            <a:pPr fontAlgn="t"/>
            <a:r>
              <a:rPr lang="ru-RU" dirty="0" smtClean="0"/>
              <a:t>проф., </a:t>
            </a:r>
            <a:r>
              <a:rPr lang="ru-RU" dirty="0" err="1" smtClean="0"/>
              <a:t>Кляйнер</a:t>
            </a:r>
            <a:r>
              <a:rPr lang="ru-RU" dirty="0" smtClean="0"/>
              <a:t> Альфред</a:t>
            </a:r>
            <a:endParaRPr lang="ru-RU" dirty="0"/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589670" y="2290309"/>
            <a:ext cx="62154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cap="all" dirty="0"/>
              <a:t>Кафедра физики конденсированного состояния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429715" y="3725091"/>
            <a:ext cx="4479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ВЫПУСКНАЯ КВАЛИФИКАЦИОННАЯ РАБОТА</a:t>
            </a:r>
          </a:p>
        </p:txBody>
      </p:sp>
      <p:pic>
        <p:nvPicPr>
          <p:cNvPr id="1027" name="Picture 3" descr="C:\Users\locuser\Desktop\filiren.png"/>
          <p:cNvPicPr>
            <a:picLocks noChangeAspect="1" noChangeArrowheads="1"/>
          </p:cNvPicPr>
          <p:nvPr/>
        </p:nvPicPr>
        <p:blipFill>
          <a:blip r:embed="rId2" cstate="print"/>
          <a:srcRect l="20183" t="9213" r="9079"/>
          <a:stretch>
            <a:fillRect/>
          </a:stretch>
        </p:blipFill>
        <p:spPr bwMode="auto">
          <a:xfrm>
            <a:off x="6792686" y="0"/>
            <a:ext cx="2351314" cy="2263299"/>
          </a:xfrm>
          <a:prstGeom prst="rect">
            <a:avLst/>
          </a:prstGeom>
          <a:noFill/>
        </p:spPr>
      </p:pic>
      <p:pic>
        <p:nvPicPr>
          <p:cNvPr id="2" name="Picture 2" descr="E:\ALEX\САЙТЫ, СТЕНДЫ И ПРЕЗЕНТАЦИИ\ПРЕЗЕНТАЦИИ\TvGu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224" y="115047"/>
            <a:ext cx="6966648" cy="154342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646096" y="6475904"/>
            <a:ext cx="4979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A3DAD"/>
                </a:solidFill>
              </a:rPr>
              <a:t>02</a:t>
            </a:r>
            <a:endParaRPr lang="ru-RU" dirty="0">
              <a:solidFill>
                <a:srgbClr val="2A3DAD"/>
              </a:solidFill>
            </a:endParaRPr>
          </a:p>
        </p:txBody>
      </p:sp>
      <p:pic>
        <p:nvPicPr>
          <p:cNvPr id="17" name="Picture 6" descr="C:\Users\locuser\Desktop\bottom.jpg"/>
          <p:cNvPicPr>
            <a:picLocks noChangeAspect="1" noChangeArrowheads="1"/>
          </p:cNvPicPr>
          <p:nvPr/>
        </p:nvPicPr>
        <p:blipFill>
          <a:blip r:embed="rId4" cstate="print"/>
          <a:srcRect t="-7273" r="32913"/>
          <a:stretch>
            <a:fillRect/>
          </a:stretch>
        </p:blipFill>
        <p:spPr bwMode="auto">
          <a:xfrm>
            <a:off x="0" y="6455391"/>
            <a:ext cx="9144000" cy="402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0500" y="358551"/>
            <a:ext cx="81842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Электродинамическая часть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1598" y="72575"/>
            <a:ext cx="8940800" cy="116111"/>
          </a:xfrm>
          <a:prstGeom prst="rect">
            <a:avLst/>
          </a:prstGeom>
          <a:solidFill>
            <a:srgbClr val="E10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6112" y="1048131"/>
            <a:ext cx="8918575" cy="0"/>
          </a:xfrm>
          <a:prstGeom prst="line">
            <a:avLst/>
          </a:prstGeom>
          <a:ln w="19050">
            <a:solidFill>
              <a:srgbClr val="2A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locuser\Desktop\TvGu.png"/>
          <p:cNvPicPr>
            <a:picLocks noChangeAspect="1" noChangeArrowheads="1"/>
          </p:cNvPicPr>
          <p:nvPr/>
        </p:nvPicPr>
        <p:blipFill>
          <a:blip r:embed="rId2" cstate="print"/>
          <a:srcRect l="1111" t="10956" r="87619" b="14314"/>
          <a:stretch>
            <a:fillRect/>
          </a:stretch>
        </p:blipFill>
        <p:spPr bwMode="auto">
          <a:xfrm>
            <a:off x="8403772" y="246745"/>
            <a:ext cx="656726" cy="749222"/>
          </a:xfrm>
          <a:prstGeom prst="rect">
            <a:avLst/>
          </a:prstGeom>
          <a:noFill/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94799" y="228075"/>
            <a:ext cx="8918575" cy="0"/>
          </a:xfrm>
          <a:prstGeom prst="line">
            <a:avLst/>
          </a:prstGeom>
          <a:ln w="25400">
            <a:solidFill>
              <a:srgbClr val="2A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4471" y="1111624"/>
            <a:ext cx="9009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2A40AD"/>
                </a:solidFill>
              </a:rPr>
              <a:t>Теория аберрации и эффекта Доплера</a:t>
            </a:r>
            <a:endParaRPr lang="ru-RU" sz="2200" dirty="0" smtClean="0">
              <a:solidFill>
                <a:srgbClr val="2A40A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100" y="1640540"/>
            <a:ext cx="8776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Пусть в системе </a:t>
            </a:r>
            <a:r>
              <a:rPr lang="ru-RU" b="1" i="1" dirty="0" smtClean="0"/>
              <a:t>K</a:t>
            </a:r>
            <a:r>
              <a:rPr lang="ru-RU" dirty="0" smtClean="0"/>
              <a:t> очень далеко от начала координат находится некоторый источник электродинамических волн, которые в некоторой части пространства, включающей начало координат, могут быть с достаточной степенью точности представлены уравнениями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0" y="6455391"/>
            <a:ext cx="9144000" cy="402609"/>
            <a:chOff x="0" y="6455391"/>
            <a:chExt cx="9144000" cy="402609"/>
          </a:xfrm>
        </p:grpSpPr>
        <p:pic>
          <p:nvPicPr>
            <p:cNvPr id="20" name="Picture 6" descr="C:\Users\locuser\Desktop\bottom.jpg"/>
            <p:cNvPicPr>
              <a:picLocks noChangeAspect="1" noChangeArrowheads="1"/>
            </p:cNvPicPr>
            <p:nvPr/>
          </p:nvPicPr>
          <p:blipFill>
            <a:blip r:embed="rId3" cstate="print"/>
            <a:srcRect t="-7273" r="32913"/>
            <a:stretch>
              <a:fillRect/>
            </a:stretch>
          </p:blipFill>
          <p:spPr bwMode="auto">
            <a:xfrm>
              <a:off x="0" y="6455391"/>
              <a:ext cx="9144000" cy="402609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8646096" y="6475904"/>
              <a:ext cx="4979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2A3DAD"/>
                  </a:solidFill>
                </a:rPr>
                <a:t>10</a:t>
              </a:r>
              <a:endParaRPr lang="ru-RU" dirty="0">
                <a:solidFill>
                  <a:srgbClr val="2A3DA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2668" y="358551"/>
            <a:ext cx="8242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Методы компенсации температуры холодного спая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1598" y="72575"/>
            <a:ext cx="8940800" cy="116111"/>
          </a:xfrm>
          <a:prstGeom prst="rect">
            <a:avLst/>
          </a:prstGeom>
          <a:solidFill>
            <a:srgbClr val="E10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6112" y="1048131"/>
            <a:ext cx="8918575" cy="0"/>
          </a:xfrm>
          <a:prstGeom prst="line">
            <a:avLst/>
          </a:prstGeom>
          <a:ln w="19050">
            <a:solidFill>
              <a:srgbClr val="2A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locuser\Desktop\TvGu.png"/>
          <p:cNvPicPr>
            <a:picLocks noChangeAspect="1" noChangeArrowheads="1"/>
          </p:cNvPicPr>
          <p:nvPr/>
        </p:nvPicPr>
        <p:blipFill>
          <a:blip r:embed="rId2" cstate="print"/>
          <a:srcRect l="1111" t="10956" r="87619" b="14314"/>
          <a:stretch>
            <a:fillRect/>
          </a:stretch>
        </p:blipFill>
        <p:spPr bwMode="auto">
          <a:xfrm>
            <a:off x="8403772" y="246745"/>
            <a:ext cx="656726" cy="749222"/>
          </a:xfrm>
          <a:prstGeom prst="rect">
            <a:avLst/>
          </a:prstGeom>
          <a:noFill/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103764" y="228075"/>
            <a:ext cx="8918575" cy="0"/>
          </a:xfrm>
          <a:prstGeom prst="line">
            <a:avLst/>
          </a:prstGeom>
          <a:ln w="25400">
            <a:solidFill>
              <a:srgbClr val="2A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1800" dirty="0">
              <a:cs typeface="Segoe UI" panose="020B0502040204020203" pitchFamily="34" charset="0"/>
            </a:endParaRPr>
          </a:p>
          <a:p>
            <a:pPr marL="0" indent="0" algn="just">
              <a:buNone/>
            </a:pPr>
            <a:endParaRPr lang="en-US" sz="1800" dirty="0" smtClean="0">
              <a:cs typeface="Segoe UI" panose="020B0502040204020203" pitchFamily="34" charset="0"/>
            </a:endParaRPr>
          </a:p>
          <a:p>
            <a:pPr marL="0" indent="0" algn="just">
              <a:buNone/>
            </a:pPr>
            <a:endParaRPr lang="en-US" sz="1800" dirty="0">
              <a:cs typeface="Segoe UI" panose="020B0502040204020203" pitchFamily="34" charset="0"/>
            </a:endParaRPr>
          </a:p>
          <a:p>
            <a:pPr marL="0" indent="0" algn="just">
              <a:buNone/>
            </a:pPr>
            <a:endParaRPr lang="en-US" sz="1800" dirty="0" smtClean="0">
              <a:cs typeface="Segoe UI" panose="020B0502040204020203" pitchFamily="34" charset="0"/>
            </a:endParaRPr>
          </a:p>
          <a:p>
            <a:pPr marL="0" indent="0" algn="just">
              <a:buNone/>
            </a:pPr>
            <a:endParaRPr lang="en-US" sz="1800" dirty="0">
              <a:cs typeface="Segoe UI" panose="020B0502040204020203" pitchFamily="34" charset="0"/>
            </a:endParaRPr>
          </a:p>
          <a:p>
            <a:pPr marL="0" indent="0" algn="just">
              <a:buNone/>
            </a:pPr>
            <a:endParaRPr lang="en-US" sz="1800" dirty="0" smtClean="0">
              <a:cs typeface="Segoe UI" panose="020B0502040204020203" pitchFamily="34" charset="0"/>
            </a:endParaRP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>
              <a:cs typeface="Segoe UI" panose="020B05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9700" y="1082810"/>
            <a:ext cx="87620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 smtClean="0"/>
              <a:t>Входящий электрический сигнал на измерительном приборе будет зависеть от разности температур двух переходов. Для измерения абсолютной температуры используют способ, называемый </a:t>
            </a:r>
            <a:r>
              <a:rPr lang="ru-RU" b="1" dirty="0" smtClean="0">
                <a:solidFill>
                  <a:srgbClr val="E10447"/>
                </a:solidFill>
              </a:rPr>
              <a:t>компенсацией холодного спая</a:t>
            </a:r>
            <a:r>
              <a:rPr lang="ru-RU" dirty="0" smtClean="0"/>
              <a:t>. Суть этого способа заключается в помещении второго перехода, не находящегося в зоне измерения, в среду образцовой температуры.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799873" y="3250979"/>
            <a:ext cx="49886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/>
              <a:t>Сегодня для этого используют вспомогательный температурный датчик, находящийся рядом со вторым переходом. По данным дополнительного </a:t>
            </a:r>
            <a:r>
              <a:rPr lang="ru-RU" sz="1500" dirty="0" err="1" smtClean="0"/>
              <a:t>термодатчика</a:t>
            </a:r>
            <a:r>
              <a:rPr lang="ru-RU" sz="1500" dirty="0" smtClean="0"/>
              <a:t> измерительное устройство корректирует итоги измерения. </a:t>
            </a:r>
            <a:endParaRPr lang="ru-RU" sz="1500" dirty="0"/>
          </a:p>
        </p:txBody>
      </p:sp>
      <p:pic>
        <p:nvPicPr>
          <p:cNvPr id="26" name="Picture 1" descr="C:\Users\locuser\Desktop\Дью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796" y="3086100"/>
            <a:ext cx="2033145" cy="3042541"/>
          </a:xfrm>
          <a:prstGeom prst="rect">
            <a:avLst/>
          </a:prstGeom>
          <a:noFill/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3581239" y="2616200"/>
            <a:ext cx="0" cy="3711946"/>
          </a:xfrm>
          <a:prstGeom prst="line">
            <a:avLst/>
          </a:prstGeom>
          <a:ln w="31750">
            <a:solidFill>
              <a:srgbClr val="E104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2143" y="2516497"/>
            <a:ext cx="2683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A40AD"/>
                </a:solidFill>
              </a:rPr>
              <a:t>Размещение второго переход в тающий лед</a:t>
            </a:r>
            <a:endParaRPr lang="ru-RU" sz="1600" b="1" dirty="0">
              <a:solidFill>
                <a:srgbClr val="2A40A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98089" y="2586195"/>
            <a:ext cx="4410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A40AD"/>
                </a:solidFill>
              </a:rPr>
              <a:t>Схемы с активной компенсацией температуры с помощью интегральных микросхем</a:t>
            </a:r>
            <a:endParaRPr lang="ru-RU" sz="1600" b="1" dirty="0">
              <a:solidFill>
                <a:srgbClr val="2A40AD"/>
              </a:solidFill>
            </a:endParaRPr>
          </a:p>
        </p:txBody>
      </p:sp>
      <p:pic>
        <p:nvPicPr>
          <p:cNvPr id="30" name="Picture 2" descr="https://www.bookasutp.ru/Chapter6.files/image03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9285" y="4354953"/>
            <a:ext cx="3046915" cy="1667339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5265356" y="6126785"/>
            <a:ext cx="2040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E10447"/>
                </a:solidFill>
              </a:rPr>
              <a:t>Погрешность  ±0,6 °С</a:t>
            </a:r>
            <a:endParaRPr lang="ru-RU" dirty="0">
              <a:solidFill>
                <a:srgbClr val="E10447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2355" y="6139164"/>
            <a:ext cx="1883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E10447"/>
                </a:solidFill>
              </a:rPr>
              <a:t>Погрешность  ±2 °С</a:t>
            </a:r>
            <a:endParaRPr lang="ru-RU" dirty="0">
              <a:solidFill>
                <a:srgbClr val="E10447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0" y="6455391"/>
            <a:ext cx="9144000" cy="402609"/>
            <a:chOff x="0" y="6455391"/>
            <a:chExt cx="9144000" cy="402609"/>
          </a:xfrm>
        </p:grpSpPr>
        <p:pic>
          <p:nvPicPr>
            <p:cNvPr id="35" name="Picture 6" descr="C:\Users\locuser\Desktop\bottom.jpg"/>
            <p:cNvPicPr>
              <a:picLocks noChangeAspect="1" noChangeArrowheads="1"/>
            </p:cNvPicPr>
            <p:nvPr/>
          </p:nvPicPr>
          <p:blipFill>
            <a:blip r:embed="rId5" cstate="print"/>
            <a:srcRect t="-7273" r="32913"/>
            <a:stretch>
              <a:fillRect/>
            </a:stretch>
          </p:blipFill>
          <p:spPr bwMode="auto">
            <a:xfrm>
              <a:off x="0" y="6455391"/>
              <a:ext cx="9144000" cy="402609"/>
            </a:xfrm>
            <a:prstGeom prst="rect">
              <a:avLst/>
            </a:prstGeom>
            <a:noFill/>
          </p:spPr>
        </p:pic>
        <p:sp>
          <p:nvSpPr>
            <p:cNvPr id="36" name="TextBox 35"/>
            <p:cNvSpPr txBox="1"/>
            <p:nvPr/>
          </p:nvSpPr>
          <p:spPr>
            <a:xfrm>
              <a:off x="8646096" y="6475904"/>
              <a:ext cx="4979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2A3DAD"/>
                  </a:solidFill>
                </a:rPr>
                <a:t>11</a:t>
              </a:r>
              <a:endParaRPr lang="ru-RU" dirty="0">
                <a:solidFill>
                  <a:srgbClr val="2A3DAD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978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2668" y="229306"/>
            <a:ext cx="81096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Блок питания датчика Холла и управления мощностью нагревателя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1598" y="72575"/>
            <a:ext cx="8940800" cy="116111"/>
          </a:xfrm>
          <a:prstGeom prst="rect">
            <a:avLst/>
          </a:prstGeom>
          <a:solidFill>
            <a:srgbClr val="E10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6112" y="1048131"/>
            <a:ext cx="8918575" cy="0"/>
          </a:xfrm>
          <a:prstGeom prst="line">
            <a:avLst/>
          </a:prstGeom>
          <a:ln w="19050">
            <a:solidFill>
              <a:srgbClr val="2A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locuser\Desktop\TvGu.png"/>
          <p:cNvPicPr>
            <a:picLocks noChangeAspect="1" noChangeArrowheads="1"/>
          </p:cNvPicPr>
          <p:nvPr/>
        </p:nvPicPr>
        <p:blipFill>
          <a:blip r:embed="rId2" cstate="print"/>
          <a:srcRect l="1111" t="10956" r="87619" b="14314"/>
          <a:stretch>
            <a:fillRect/>
          </a:stretch>
        </p:blipFill>
        <p:spPr bwMode="auto">
          <a:xfrm>
            <a:off x="8403772" y="246745"/>
            <a:ext cx="656726" cy="749222"/>
          </a:xfrm>
          <a:prstGeom prst="rect">
            <a:avLst/>
          </a:prstGeom>
          <a:noFill/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103764" y="228075"/>
            <a:ext cx="8918575" cy="0"/>
          </a:xfrm>
          <a:prstGeom prst="line">
            <a:avLst/>
          </a:prstGeom>
          <a:ln w="25400">
            <a:solidFill>
              <a:srgbClr val="2A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Схема_устройст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105656"/>
            <a:ext cx="6746875" cy="5033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98500" y="6045200"/>
            <a:ext cx="803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00" dirty="0" smtClean="0"/>
              <a:t>Схема электрической цепи разработанного блока</a:t>
            </a:r>
            <a:endParaRPr lang="ru-RU" sz="160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0" y="6455391"/>
            <a:ext cx="9144000" cy="402609"/>
            <a:chOff x="0" y="6455391"/>
            <a:chExt cx="9144000" cy="402609"/>
          </a:xfrm>
        </p:grpSpPr>
        <p:pic>
          <p:nvPicPr>
            <p:cNvPr id="24" name="Picture 6" descr="C:\Users\locuser\Desktop\bottom.jpg"/>
            <p:cNvPicPr>
              <a:picLocks noChangeAspect="1" noChangeArrowheads="1"/>
            </p:cNvPicPr>
            <p:nvPr/>
          </p:nvPicPr>
          <p:blipFill>
            <a:blip r:embed="rId4" cstate="print"/>
            <a:srcRect t="-7273" r="32913"/>
            <a:stretch>
              <a:fillRect/>
            </a:stretch>
          </p:blipFill>
          <p:spPr bwMode="auto">
            <a:xfrm>
              <a:off x="0" y="6455391"/>
              <a:ext cx="9144000" cy="402609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8646096" y="6475904"/>
              <a:ext cx="4979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2A3DAD"/>
                  </a:solidFill>
                </a:rPr>
                <a:t>12</a:t>
              </a:r>
              <a:endParaRPr lang="ru-RU" dirty="0">
                <a:solidFill>
                  <a:srgbClr val="2A3DAD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353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2668" y="358551"/>
            <a:ext cx="8242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/>
              <a:t>Исследования </a:t>
            </a:r>
            <a:r>
              <a:rPr lang="ru-RU" sz="2400" dirty="0" smtClean="0"/>
              <a:t>магнитострикции соединения </a:t>
            </a:r>
            <a:r>
              <a:rPr lang="en-US" sz="2400" dirty="0" smtClean="0"/>
              <a:t>DyCo</a:t>
            </a:r>
            <a:r>
              <a:rPr lang="en-US" sz="2400" baseline="-25000" dirty="0" smtClean="0"/>
              <a:t>2</a:t>
            </a:r>
            <a:endParaRPr lang="ru-RU" sz="2400" baseline="-25000" dirty="0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1598" y="72575"/>
            <a:ext cx="8940800" cy="116111"/>
          </a:xfrm>
          <a:prstGeom prst="rect">
            <a:avLst/>
          </a:prstGeom>
          <a:solidFill>
            <a:srgbClr val="E10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6112" y="1048131"/>
            <a:ext cx="8918575" cy="0"/>
          </a:xfrm>
          <a:prstGeom prst="line">
            <a:avLst/>
          </a:prstGeom>
          <a:ln w="19050">
            <a:solidFill>
              <a:srgbClr val="2A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locuser\Desktop\TvGu.png"/>
          <p:cNvPicPr>
            <a:picLocks noChangeAspect="1" noChangeArrowheads="1"/>
          </p:cNvPicPr>
          <p:nvPr/>
        </p:nvPicPr>
        <p:blipFill>
          <a:blip r:embed="rId2" cstate="print"/>
          <a:srcRect l="1111" t="10956" r="87619" b="14314"/>
          <a:stretch>
            <a:fillRect/>
          </a:stretch>
        </p:blipFill>
        <p:spPr bwMode="auto">
          <a:xfrm>
            <a:off x="8403772" y="246745"/>
            <a:ext cx="656726" cy="749222"/>
          </a:xfrm>
          <a:prstGeom prst="rect">
            <a:avLst/>
          </a:prstGeom>
          <a:noFill/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103764" y="228075"/>
            <a:ext cx="8918575" cy="0"/>
          </a:xfrm>
          <a:prstGeom prst="line">
            <a:avLst/>
          </a:prstGeom>
          <a:ln w="25400">
            <a:solidFill>
              <a:srgbClr val="2A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89" t="6863" r="10405"/>
          <a:stretch>
            <a:fillRect/>
          </a:stretch>
        </p:blipFill>
        <p:spPr bwMode="auto">
          <a:xfrm>
            <a:off x="4578211" y="1496094"/>
            <a:ext cx="4450958" cy="3459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31" t="8778" r="12769"/>
          <a:stretch>
            <a:fillRect/>
          </a:stretch>
        </p:blipFill>
        <p:spPr bwMode="auto">
          <a:xfrm>
            <a:off x="0" y="1549136"/>
            <a:ext cx="4349024" cy="3416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61692" y="4903573"/>
            <a:ext cx="37459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Кривые объемного </a:t>
            </a:r>
            <a:r>
              <a:rPr lang="ru-RU" sz="1500" dirty="0" err="1"/>
              <a:t>терморасширения</a:t>
            </a:r>
            <a:r>
              <a:rPr lang="ru-RU" sz="1500" dirty="0"/>
              <a:t> для соединения DyCo</a:t>
            </a:r>
            <a:r>
              <a:rPr lang="ru-RU" sz="1500" baseline="-25000" dirty="0"/>
              <a:t>2</a:t>
            </a:r>
            <a:r>
              <a:rPr lang="ru-RU" sz="1500" dirty="0"/>
              <a:t>, измеренные без магнитного поля и в </a:t>
            </a:r>
            <a:r>
              <a:rPr lang="ru-RU" sz="1500" dirty="0" smtClean="0"/>
              <a:t>поле </a:t>
            </a:r>
            <a:r>
              <a:rPr lang="el-GR" sz="1500" dirty="0" smtClean="0"/>
              <a:t>μΔ</a:t>
            </a:r>
            <a:r>
              <a:rPr lang="ru-RU" sz="1500" dirty="0" smtClean="0"/>
              <a:t>H=1,8 Тл.</a:t>
            </a:r>
            <a:endParaRPr lang="ru-RU" sz="1500" dirty="0"/>
          </a:p>
        </p:txBody>
      </p:sp>
      <p:sp>
        <p:nvSpPr>
          <p:cNvPr id="22" name="TextBox 21"/>
          <p:cNvSpPr txBox="1"/>
          <p:nvPr/>
        </p:nvSpPr>
        <p:spPr>
          <a:xfrm>
            <a:off x="644720" y="4930806"/>
            <a:ext cx="3745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Температурные зависимости продольного и поперечного температурного расширения для соединения DyCo</a:t>
            </a:r>
            <a:r>
              <a:rPr lang="ru-RU" sz="1600" baseline="-25000" dirty="0"/>
              <a:t>2</a:t>
            </a:r>
            <a:r>
              <a:rPr lang="ru-RU" sz="1600" dirty="0"/>
              <a:t> в магнитном поле </a:t>
            </a:r>
            <a:r>
              <a:rPr lang="el-GR" sz="1600" dirty="0"/>
              <a:t>μΔ</a:t>
            </a:r>
            <a:r>
              <a:rPr lang="ru-RU" sz="1600" dirty="0"/>
              <a:t>H=1,8 </a:t>
            </a:r>
            <a:r>
              <a:rPr lang="ru-RU" sz="1600" dirty="0" smtClean="0"/>
              <a:t>Тл</a:t>
            </a:r>
            <a:r>
              <a:rPr lang="en-US" sz="1600" dirty="0" smtClean="0"/>
              <a:t> </a:t>
            </a:r>
            <a:r>
              <a:rPr lang="ru-RU" sz="1600" dirty="0" smtClean="0"/>
              <a:t>и </a:t>
            </a:r>
            <a:r>
              <a:rPr lang="ru-RU" sz="1600" dirty="0"/>
              <a:t>без магнитного поля.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0" y="6455391"/>
            <a:ext cx="9144000" cy="402609"/>
            <a:chOff x="0" y="6455391"/>
            <a:chExt cx="9144000" cy="402609"/>
          </a:xfrm>
        </p:grpSpPr>
        <p:pic>
          <p:nvPicPr>
            <p:cNvPr id="31" name="Picture 6" descr="C:\Users\locuser\Desktop\bottom.jpg"/>
            <p:cNvPicPr>
              <a:picLocks noChangeAspect="1" noChangeArrowheads="1"/>
            </p:cNvPicPr>
            <p:nvPr/>
          </p:nvPicPr>
          <p:blipFill>
            <a:blip r:embed="rId5" cstate="print"/>
            <a:srcRect t="-7273" r="32913"/>
            <a:stretch>
              <a:fillRect/>
            </a:stretch>
          </p:blipFill>
          <p:spPr bwMode="auto">
            <a:xfrm>
              <a:off x="0" y="6455391"/>
              <a:ext cx="9144000" cy="402609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8646096" y="6475904"/>
              <a:ext cx="4979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2A3DAD"/>
                  </a:solidFill>
                </a:rPr>
                <a:t>13</a:t>
              </a:r>
              <a:endParaRPr lang="ru-RU" dirty="0">
                <a:solidFill>
                  <a:srgbClr val="2A3DAD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305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2668" y="235719"/>
            <a:ext cx="8242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Исследование трансформации ДС соединения </a:t>
            </a:r>
            <a:r>
              <a:rPr lang="en-US" sz="2400" dirty="0" smtClean="0"/>
              <a:t>SmCo</a:t>
            </a:r>
            <a:r>
              <a:rPr lang="en-US" sz="2400" baseline="-25000" dirty="0" smtClean="0"/>
              <a:t>5</a:t>
            </a:r>
            <a:r>
              <a:rPr lang="ru-RU" sz="2400" baseline="-25000" dirty="0"/>
              <a:t> </a:t>
            </a:r>
            <a:r>
              <a:rPr lang="ru-RU" sz="2400" dirty="0" smtClean="0"/>
              <a:t> при изменении внешнего магнитного поля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1598" y="72575"/>
            <a:ext cx="8940800" cy="116111"/>
          </a:xfrm>
          <a:prstGeom prst="rect">
            <a:avLst/>
          </a:prstGeom>
          <a:solidFill>
            <a:srgbClr val="E10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6112" y="1048131"/>
            <a:ext cx="8918575" cy="0"/>
          </a:xfrm>
          <a:prstGeom prst="line">
            <a:avLst/>
          </a:prstGeom>
          <a:ln w="19050">
            <a:solidFill>
              <a:srgbClr val="2A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locuser\Desktop\TvGu.png"/>
          <p:cNvPicPr>
            <a:picLocks noChangeAspect="1" noChangeArrowheads="1"/>
          </p:cNvPicPr>
          <p:nvPr/>
        </p:nvPicPr>
        <p:blipFill>
          <a:blip r:embed="rId2" cstate="print"/>
          <a:srcRect l="1111" t="10956" r="87619" b="14314"/>
          <a:stretch>
            <a:fillRect/>
          </a:stretch>
        </p:blipFill>
        <p:spPr bwMode="auto">
          <a:xfrm>
            <a:off x="8403772" y="246745"/>
            <a:ext cx="656726" cy="749222"/>
          </a:xfrm>
          <a:prstGeom prst="rect">
            <a:avLst/>
          </a:prstGeom>
          <a:noFill/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94799" y="228075"/>
            <a:ext cx="8918575" cy="0"/>
          </a:xfrm>
          <a:prstGeom prst="line">
            <a:avLst/>
          </a:prstGeom>
          <a:ln w="25400">
            <a:solidFill>
              <a:srgbClr val="2A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76300" y="5632990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Микрофотографии </a:t>
            </a:r>
            <a:r>
              <a:rPr lang="ru-RU" sz="1600" dirty="0"/>
              <a:t>доменной структуры образца </a:t>
            </a:r>
            <a:r>
              <a:rPr lang="en-US" sz="1600" dirty="0" err="1"/>
              <a:t>SmCo</a:t>
            </a:r>
            <a:r>
              <a:rPr lang="ru-RU" sz="1600" baseline="-25000" dirty="0"/>
              <a:t>5</a:t>
            </a:r>
            <a:r>
              <a:rPr lang="ru-RU" sz="1600" dirty="0"/>
              <a:t>, снятых при различных значениях напряженности внешнего магнитного поля: </a:t>
            </a:r>
            <a:endParaRPr lang="ru-RU" sz="1600" dirty="0" smtClean="0"/>
          </a:p>
          <a:p>
            <a:pPr algn="ctr"/>
            <a:r>
              <a:rPr lang="ru-RU" sz="1600" dirty="0" smtClean="0"/>
              <a:t>а</a:t>
            </a:r>
            <a:r>
              <a:rPr lang="ru-RU" sz="1600" dirty="0"/>
              <a:t>) </a:t>
            </a:r>
            <a:r>
              <a:rPr lang="en-US" sz="1600" dirty="0"/>
              <a:t>H</a:t>
            </a:r>
            <a:r>
              <a:rPr lang="ru-RU" sz="1600" dirty="0" smtClean="0"/>
              <a:t>=15 Э, </a:t>
            </a:r>
            <a:r>
              <a:rPr lang="ru-RU" sz="1600" dirty="0"/>
              <a:t>б) </a:t>
            </a:r>
            <a:r>
              <a:rPr lang="ru-RU" sz="1600" dirty="0" smtClean="0"/>
              <a:t>Н=4,1 </a:t>
            </a:r>
            <a:r>
              <a:rPr lang="ru-RU" sz="1600" dirty="0" err="1" smtClean="0"/>
              <a:t>кЭ</a:t>
            </a:r>
            <a:r>
              <a:rPr lang="ru-RU" sz="1600" dirty="0" smtClean="0"/>
              <a:t>, </a:t>
            </a:r>
            <a:r>
              <a:rPr lang="ru-RU" sz="1600" dirty="0"/>
              <a:t>в) </a:t>
            </a:r>
            <a:r>
              <a:rPr lang="ru-RU" sz="1600" dirty="0" smtClean="0"/>
              <a:t>Н=8 </a:t>
            </a:r>
            <a:r>
              <a:rPr lang="ru-RU" sz="1600" dirty="0" err="1" smtClean="0"/>
              <a:t>кЭ</a:t>
            </a:r>
            <a:r>
              <a:rPr lang="ru-RU" sz="1600" dirty="0" smtClean="0"/>
              <a:t>, </a:t>
            </a:r>
            <a:r>
              <a:rPr lang="ru-RU" sz="1600" dirty="0"/>
              <a:t>г) </a:t>
            </a:r>
            <a:r>
              <a:rPr lang="ru-RU" sz="1600" dirty="0" smtClean="0"/>
              <a:t>Н=12,2 </a:t>
            </a:r>
            <a:r>
              <a:rPr lang="ru-RU" sz="1600" dirty="0" err="1" smtClean="0"/>
              <a:t>кЭ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6455391"/>
            <a:ext cx="9144000" cy="402609"/>
            <a:chOff x="0" y="6455391"/>
            <a:chExt cx="9144000" cy="402609"/>
          </a:xfrm>
        </p:grpSpPr>
        <p:pic>
          <p:nvPicPr>
            <p:cNvPr id="13" name="Picture 6" descr="C:\Users\locuser\Desktop\bottom.jpg"/>
            <p:cNvPicPr>
              <a:picLocks noChangeAspect="1" noChangeArrowheads="1"/>
            </p:cNvPicPr>
            <p:nvPr/>
          </p:nvPicPr>
          <p:blipFill>
            <a:blip r:embed="rId3" cstate="print"/>
            <a:srcRect t="-7273" r="32913"/>
            <a:stretch>
              <a:fillRect/>
            </a:stretch>
          </p:blipFill>
          <p:spPr bwMode="auto">
            <a:xfrm>
              <a:off x="0" y="6455391"/>
              <a:ext cx="9144000" cy="402609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8646096" y="6475904"/>
              <a:ext cx="4979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2A3DAD"/>
                  </a:solidFill>
                </a:rPr>
                <a:t>14</a:t>
              </a:r>
              <a:endParaRPr lang="ru-RU" dirty="0">
                <a:solidFill>
                  <a:srgbClr val="2A3DAD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512253" y="1078865"/>
            <a:ext cx="6007664" cy="4554125"/>
            <a:chOff x="1512253" y="1078865"/>
            <a:chExt cx="6007664" cy="4554125"/>
          </a:xfrm>
        </p:grpSpPr>
        <p:pic>
          <p:nvPicPr>
            <p:cNvPr id="10" name="Рисунок 9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253" y="1078865"/>
              <a:ext cx="6007664" cy="455412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916680" y="2872740"/>
              <a:ext cx="480060" cy="3769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а</a:t>
              </a:r>
              <a:r>
                <a:rPr lang="ru-RU" dirty="0" smtClean="0"/>
                <a:t>)</a:t>
              </a:r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64680" y="2872740"/>
              <a:ext cx="480060" cy="3769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б)</a:t>
              </a:r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16680" y="5181600"/>
              <a:ext cx="480060" cy="3769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в)</a:t>
              </a:r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57060" y="5181600"/>
              <a:ext cx="480060" cy="3769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г)</a:t>
              </a:r>
              <a:endParaRPr lang="ru-RU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6935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2668" y="358551"/>
            <a:ext cx="8242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Arial" pitchFamily="34" charset="0"/>
              </a:rPr>
              <a:t>Выводы</a:t>
            </a:r>
            <a:endParaRPr lang="ru-RU" sz="2400" dirty="0"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1598" y="72575"/>
            <a:ext cx="8940800" cy="116111"/>
          </a:xfrm>
          <a:prstGeom prst="rect">
            <a:avLst/>
          </a:prstGeom>
          <a:solidFill>
            <a:srgbClr val="E10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6112" y="1048131"/>
            <a:ext cx="8918575" cy="0"/>
          </a:xfrm>
          <a:prstGeom prst="line">
            <a:avLst/>
          </a:prstGeom>
          <a:ln w="19050">
            <a:solidFill>
              <a:srgbClr val="2A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locuser\Desktop\TvGu.png"/>
          <p:cNvPicPr>
            <a:picLocks noChangeAspect="1" noChangeArrowheads="1"/>
          </p:cNvPicPr>
          <p:nvPr/>
        </p:nvPicPr>
        <p:blipFill>
          <a:blip r:embed="rId2" cstate="print"/>
          <a:srcRect l="1111" t="10956" r="87619" b="14314"/>
          <a:stretch>
            <a:fillRect/>
          </a:stretch>
        </p:blipFill>
        <p:spPr bwMode="auto">
          <a:xfrm>
            <a:off x="8403772" y="246745"/>
            <a:ext cx="656726" cy="749222"/>
          </a:xfrm>
          <a:prstGeom prst="rect">
            <a:avLst/>
          </a:prstGeom>
          <a:noFill/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94799" y="228075"/>
            <a:ext cx="8918575" cy="0"/>
          </a:xfrm>
          <a:prstGeom prst="line">
            <a:avLst/>
          </a:prstGeom>
          <a:ln w="25400">
            <a:solidFill>
              <a:srgbClr val="2A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0" y="6455391"/>
            <a:ext cx="9144000" cy="402609"/>
            <a:chOff x="0" y="6455391"/>
            <a:chExt cx="9144000" cy="402609"/>
          </a:xfrm>
        </p:grpSpPr>
        <p:pic>
          <p:nvPicPr>
            <p:cNvPr id="10" name="Picture 6" descr="C:\Users\locuser\Desktop\bottom.jpg"/>
            <p:cNvPicPr>
              <a:picLocks noChangeAspect="1" noChangeArrowheads="1"/>
            </p:cNvPicPr>
            <p:nvPr/>
          </p:nvPicPr>
          <p:blipFill>
            <a:blip r:embed="rId3" cstate="print"/>
            <a:srcRect t="-7273" r="32913"/>
            <a:stretch>
              <a:fillRect/>
            </a:stretch>
          </p:blipFill>
          <p:spPr bwMode="auto">
            <a:xfrm>
              <a:off x="0" y="6455391"/>
              <a:ext cx="9144000" cy="402609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8646096" y="6475904"/>
              <a:ext cx="4979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2A3DAD"/>
                  </a:solidFill>
                </a:rPr>
                <a:t>15</a:t>
              </a:r>
              <a:endParaRPr lang="ru-RU" dirty="0">
                <a:solidFill>
                  <a:srgbClr val="2A3DA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2668" y="358551"/>
            <a:ext cx="8242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Arial" pitchFamily="34" charset="0"/>
              </a:rPr>
              <a:t>Список публикаций</a:t>
            </a:r>
            <a:endParaRPr lang="ru-RU" sz="2400" dirty="0"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1598" y="72575"/>
            <a:ext cx="8940800" cy="116111"/>
          </a:xfrm>
          <a:prstGeom prst="rect">
            <a:avLst/>
          </a:prstGeom>
          <a:solidFill>
            <a:srgbClr val="E10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6112" y="1048131"/>
            <a:ext cx="8918575" cy="0"/>
          </a:xfrm>
          <a:prstGeom prst="line">
            <a:avLst/>
          </a:prstGeom>
          <a:ln w="19050">
            <a:solidFill>
              <a:srgbClr val="2A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locuser\Desktop\TvGu.png"/>
          <p:cNvPicPr>
            <a:picLocks noChangeAspect="1" noChangeArrowheads="1"/>
          </p:cNvPicPr>
          <p:nvPr/>
        </p:nvPicPr>
        <p:blipFill>
          <a:blip r:embed="rId2" cstate="print"/>
          <a:srcRect l="1111" t="10956" r="87619" b="14314"/>
          <a:stretch>
            <a:fillRect/>
          </a:stretch>
        </p:blipFill>
        <p:spPr bwMode="auto">
          <a:xfrm>
            <a:off x="8403772" y="246745"/>
            <a:ext cx="656726" cy="749222"/>
          </a:xfrm>
          <a:prstGeom prst="rect">
            <a:avLst/>
          </a:prstGeom>
          <a:noFill/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94799" y="228075"/>
            <a:ext cx="8918575" cy="0"/>
          </a:xfrm>
          <a:prstGeom prst="line">
            <a:avLst/>
          </a:prstGeom>
          <a:ln w="25400">
            <a:solidFill>
              <a:srgbClr val="2A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0" y="6455391"/>
            <a:ext cx="9144000" cy="402609"/>
            <a:chOff x="0" y="6455391"/>
            <a:chExt cx="9144000" cy="402609"/>
          </a:xfrm>
        </p:grpSpPr>
        <p:pic>
          <p:nvPicPr>
            <p:cNvPr id="10" name="Picture 6" descr="C:\Users\locuser\Desktop\bottom.jpg"/>
            <p:cNvPicPr>
              <a:picLocks noChangeAspect="1" noChangeArrowheads="1"/>
            </p:cNvPicPr>
            <p:nvPr/>
          </p:nvPicPr>
          <p:blipFill>
            <a:blip r:embed="rId3" cstate="print"/>
            <a:srcRect t="-7273" r="32913"/>
            <a:stretch>
              <a:fillRect/>
            </a:stretch>
          </p:blipFill>
          <p:spPr bwMode="auto">
            <a:xfrm>
              <a:off x="0" y="6455391"/>
              <a:ext cx="9144000" cy="402609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8646096" y="6475904"/>
              <a:ext cx="4979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2A3DAD"/>
                  </a:solidFill>
                </a:rPr>
                <a:t>16</a:t>
              </a:r>
              <a:endParaRPr lang="ru-RU" dirty="0">
                <a:solidFill>
                  <a:srgbClr val="2A3DA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01598" y="72575"/>
            <a:ext cx="8940800" cy="116111"/>
          </a:xfrm>
          <a:prstGeom prst="rect">
            <a:avLst/>
          </a:prstGeom>
          <a:solidFill>
            <a:srgbClr val="E10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C:\Users\locuser\Desktop\TvGu.png"/>
          <p:cNvPicPr>
            <a:picLocks noChangeAspect="1" noChangeArrowheads="1"/>
          </p:cNvPicPr>
          <p:nvPr/>
        </p:nvPicPr>
        <p:blipFill>
          <a:blip r:embed="rId2" cstate="print"/>
          <a:srcRect l="1111" t="10956" r="87619" b="14314"/>
          <a:stretch>
            <a:fillRect/>
          </a:stretch>
        </p:blipFill>
        <p:spPr bwMode="auto">
          <a:xfrm>
            <a:off x="4093027" y="1715755"/>
            <a:ext cx="1175657" cy="1341241"/>
          </a:xfrm>
          <a:prstGeom prst="rect">
            <a:avLst/>
          </a:prstGeom>
          <a:noFill/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94799" y="228075"/>
            <a:ext cx="8918575" cy="0"/>
          </a:xfrm>
          <a:prstGeom prst="line">
            <a:avLst/>
          </a:prstGeom>
          <a:ln w="25400">
            <a:solidFill>
              <a:srgbClr val="2A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19086" y="3367316"/>
            <a:ext cx="5606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2A40AD"/>
                </a:solidFill>
              </a:rPr>
              <a:t>СПАСИБО ЗА ВНИМАНИЕ</a:t>
            </a:r>
            <a:endParaRPr lang="ru-RU" sz="4000" dirty="0">
              <a:solidFill>
                <a:srgbClr val="2A40AD"/>
              </a:solidFill>
            </a:endParaRPr>
          </a:p>
        </p:txBody>
      </p:sp>
      <p:pic>
        <p:nvPicPr>
          <p:cNvPr id="8" name="Picture 6" descr="C:\Users\locuser\Desktop\bottom.jpg"/>
          <p:cNvPicPr>
            <a:picLocks noChangeAspect="1" noChangeArrowheads="1"/>
          </p:cNvPicPr>
          <p:nvPr/>
        </p:nvPicPr>
        <p:blipFill>
          <a:blip r:embed="rId3" cstate="print"/>
          <a:srcRect t="-7273" r="32913"/>
          <a:stretch>
            <a:fillRect/>
          </a:stretch>
        </p:blipFill>
        <p:spPr bwMode="auto">
          <a:xfrm>
            <a:off x="0" y="6455391"/>
            <a:ext cx="9144000" cy="402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2668" y="358551"/>
            <a:ext cx="8242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Введение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1598" y="72575"/>
            <a:ext cx="8940800" cy="116111"/>
          </a:xfrm>
          <a:prstGeom prst="rect">
            <a:avLst/>
          </a:prstGeom>
          <a:solidFill>
            <a:srgbClr val="E10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6112" y="1048131"/>
            <a:ext cx="8918575" cy="0"/>
          </a:xfrm>
          <a:prstGeom prst="line">
            <a:avLst/>
          </a:prstGeom>
          <a:ln w="19050">
            <a:solidFill>
              <a:srgbClr val="2A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locuser\Desktop\TvGu.png"/>
          <p:cNvPicPr>
            <a:picLocks noChangeAspect="1" noChangeArrowheads="1"/>
          </p:cNvPicPr>
          <p:nvPr/>
        </p:nvPicPr>
        <p:blipFill>
          <a:blip r:embed="rId2" cstate="print"/>
          <a:srcRect l="1111" t="10956" r="87619" b="14314"/>
          <a:stretch>
            <a:fillRect/>
          </a:stretch>
        </p:blipFill>
        <p:spPr bwMode="auto">
          <a:xfrm>
            <a:off x="8403772" y="246745"/>
            <a:ext cx="656726" cy="749222"/>
          </a:xfrm>
          <a:prstGeom prst="rect">
            <a:avLst/>
          </a:prstGeom>
          <a:noFill/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103764" y="228075"/>
            <a:ext cx="8918575" cy="0"/>
          </a:xfrm>
          <a:prstGeom prst="line">
            <a:avLst/>
          </a:prstGeom>
          <a:ln w="25400">
            <a:solidFill>
              <a:srgbClr val="2A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0200" y="1397000"/>
            <a:ext cx="85725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Известно, что электродинамика Максвелла в современном ее виде приводит в применении к движущимся телам к асимметрии, которая несвойственна, по-видимому, самим явлениям. Вспомним, например, электродинамическое взаимодействие между магнитом и проводником с током. Наблюдаемое явление зависит здесь только от относительного движения проводника и магнита, в то время как, согласно обычному представлению, два случая, в которых движется либо одно, либо другое из этих тел, должны быть строго разграничены. В самом деле, если движется магнит, а проводник покоится, то вокруг магнита возникает электрическое</a:t>
            </a:r>
          </a:p>
          <a:p>
            <a:pPr algn="just"/>
            <a:r>
              <a:rPr lang="ru-RU" dirty="0" smtClean="0"/>
              <a:t>поле, обладающее некоторым количеством энергии, которое в тех местах, где находятся части проводника, порождает ток. Если же магнит находится в покое, а движется проводник, то вокруг магнита не возникает никакого электрического поля; зато в проводнике возникает электродвижущая сила, которой самой по себе не соответствует никакая энергия, но которая — при предполагаемой тождественности относительного движения в обоих интересующих нас случаях — вызывает электрические токи той же величины и того же направления, что и электрическое поле в первом случае.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6455391"/>
            <a:ext cx="9144000" cy="402609"/>
            <a:chOff x="0" y="6455391"/>
            <a:chExt cx="9144000" cy="402609"/>
          </a:xfrm>
        </p:grpSpPr>
        <p:pic>
          <p:nvPicPr>
            <p:cNvPr id="12" name="Picture 6" descr="C:\Users\locuser\Desktop\bottom.jpg"/>
            <p:cNvPicPr>
              <a:picLocks noChangeAspect="1" noChangeArrowheads="1"/>
            </p:cNvPicPr>
            <p:nvPr/>
          </p:nvPicPr>
          <p:blipFill>
            <a:blip r:embed="rId3" cstate="print"/>
            <a:srcRect t="-7273" r="32913"/>
            <a:stretch>
              <a:fillRect/>
            </a:stretch>
          </p:blipFill>
          <p:spPr bwMode="auto">
            <a:xfrm>
              <a:off x="0" y="6455391"/>
              <a:ext cx="9144000" cy="402609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8646096" y="6475904"/>
              <a:ext cx="4979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2A3DAD"/>
                  </a:solidFill>
                </a:rPr>
                <a:t>02</a:t>
              </a:r>
              <a:endParaRPr lang="ru-RU" dirty="0">
                <a:solidFill>
                  <a:srgbClr val="2A3DA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2668" y="358551"/>
            <a:ext cx="8242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Цель и задачи исследования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1598" y="72575"/>
            <a:ext cx="8940800" cy="116111"/>
          </a:xfrm>
          <a:prstGeom prst="rect">
            <a:avLst/>
          </a:prstGeom>
          <a:solidFill>
            <a:srgbClr val="E10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6112" y="1048131"/>
            <a:ext cx="8918575" cy="0"/>
          </a:xfrm>
          <a:prstGeom prst="line">
            <a:avLst/>
          </a:prstGeom>
          <a:ln w="19050">
            <a:solidFill>
              <a:srgbClr val="2A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locuser\Desktop\TvGu.png"/>
          <p:cNvPicPr>
            <a:picLocks noChangeAspect="1" noChangeArrowheads="1"/>
          </p:cNvPicPr>
          <p:nvPr/>
        </p:nvPicPr>
        <p:blipFill>
          <a:blip r:embed="rId2" cstate="print"/>
          <a:srcRect l="1111" t="10956" r="87619" b="14314"/>
          <a:stretch>
            <a:fillRect/>
          </a:stretch>
        </p:blipFill>
        <p:spPr bwMode="auto">
          <a:xfrm>
            <a:off x="8403772" y="246745"/>
            <a:ext cx="656726" cy="749222"/>
          </a:xfrm>
          <a:prstGeom prst="rect">
            <a:avLst/>
          </a:prstGeom>
          <a:noFill/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94799" y="228075"/>
            <a:ext cx="8918575" cy="0"/>
          </a:xfrm>
          <a:prstGeom prst="line">
            <a:avLst/>
          </a:prstGeom>
          <a:ln w="25400">
            <a:solidFill>
              <a:srgbClr val="2A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52400" y="1221226"/>
            <a:ext cx="88609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cs typeface="Arial" panose="020B0604020202020204" pitchFamily="34" charset="0"/>
              </a:rPr>
              <a:t>Цель:</a:t>
            </a:r>
          </a:p>
          <a:p>
            <a:pPr algn="just"/>
            <a:endParaRPr lang="ru-RU" b="1" dirty="0" smtClean="0">
              <a:cs typeface="Arial" panose="020B0604020202020204" pitchFamily="34" charset="0"/>
            </a:endParaRPr>
          </a:p>
          <a:p>
            <a:pPr algn="just"/>
            <a:endParaRPr lang="ru-RU" b="1" dirty="0" smtClean="0">
              <a:cs typeface="Arial" panose="020B0604020202020204" pitchFamily="34" charset="0"/>
            </a:endParaRPr>
          </a:p>
          <a:p>
            <a:pPr algn="just"/>
            <a:endParaRPr lang="ru-RU" b="1" dirty="0" smtClean="0">
              <a:cs typeface="Arial" panose="020B0604020202020204" pitchFamily="34" charset="0"/>
            </a:endParaRPr>
          </a:p>
          <a:p>
            <a:pPr algn="just"/>
            <a:endParaRPr lang="ru-RU" dirty="0" smtClean="0">
              <a:cs typeface="Arial" panose="020B0604020202020204" pitchFamily="34" charset="0"/>
            </a:endParaRPr>
          </a:p>
          <a:p>
            <a:endParaRPr lang="ru-RU" dirty="0">
              <a:cs typeface="Arial" panose="020B0604020202020204" pitchFamily="34" charset="0"/>
            </a:endParaRPr>
          </a:p>
          <a:p>
            <a:r>
              <a:rPr lang="ru-RU" b="1" dirty="0" smtClean="0">
                <a:cs typeface="Arial" panose="020B0604020202020204" pitchFamily="34" charset="0"/>
              </a:rPr>
              <a:t>Задачи:</a:t>
            </a:r>
          </a:p>
          <a:p>
            <a:r>
              <a:rPr lang="ru-RU" b="1" dirty="0" smtClean="0">
                <a:cs typeface="Arial" panose="020B0604020202020204" pitchFamily="34" charset="0"/>
              </a:rPr>
              <a:t>1.</a:t>
            </a:r>
          </a:p>
          <a:p>
            <a:r>
              <a:rPr lang="ru-RU" b="1" dirty="0" smtClean="0">
                <a:cs typeface="Arial" panose="020B0604020202020204" pitchFamily="34" charset="0"/>
              </a:rPr>
              <a:t>2.</a:t>
            </a:r>
          </a:p>
          <a:p>
            <a:r>
              <a:rPr lang="ru-RU" b="1" dirty="0" smtClean="0">
                <a:cs typeface="Arial" panose="020B0604020202020204" pitchFamily="34" charset="0"/>
              </a:rPr>
              <a:t>3.</a:t>
            </a:r>
          </a:p>
          <a:p>
            <a:endParaRPr lang="ru-RU" b="1" dirty="0"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6455391"/>
            <a:ext cx="9144000" cy="402609"/>
            <a:chOff x="0" y="6455391"/>
            <a:chExt cx="9144000" cy="402609"/>
          </a:xfrm>
        </p:grpSpPr>
        <p:pic>
          <p:nvPicPr>
            <p:cNvPr id="12" name="Picture 6" descr="C:\Users\locuser\Desktop\bottom.jpg"/>
            <p:cNvPicPr>
              <a:picLocks noChangeAspect="1" noChangeArrowheads="1"/>
            </p:cNvPicPr>
            <p:nvPr/>
          </p:nvPicPr>
          <p:blipFill>
            <a:blip r:embed="rId3" cstate="print"/>
            <a:srcRect t="-7273" r="32913"/>
            <a:stretch>
              <a:fillRect/>
            </a:stretch>
          </p:blipFill>
          <p:spPr bwMode="auto">
            <a:xfrm>
              <a:off x="0" y="6455391"/>
              <a:ext cx="9144000" cy="402609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8646096" y="6475904"/>
              <a:ext cx="4979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2A3DAD"/>
                  </a:solidFill>
                </a:rPr>
                <a:t>03</a:t>
              </a:r>
              <a:endParaRPr lang="ru-RU" dirty="0">
                <a:solidFill>
                  <a:srgbClr val="2A3DA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2668" y="358551"/>
            <a:ext cx="8242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Объекты исследования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1598" y="72575"/>
            <a:ext cx="8940800" cy="116111"/>
          </a:xfrm>
          <a:prstGeom prst="rect">
            <a:avLst/>
          </a:prstGeom>
          <a:solidFill>
            <a:srgbClr val="E10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6112" y="1048131"/>
            <a:ext cx="8918575" cy="0"/>
          </a:xfrm>
          <a:prstGeom prst="line">
            <a:avLst/>
          </a:prstGeom>
          <a:ln w="19050">
            <a:solidFill>
              <a:srgbClr val="2A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locuser\Desktop\TvGu.png"/>
          <p:cNvPicPr>
            <a:picLocks noChangeAspect="1" noChangeArrowheads="1"/>
          </p:cNvPicPr>
          <p:nvPr/>
        </p:nvPicPr>
        <p:blipFill>
          <a:blip r:embed="rId2" cstate="print"/>
          <a:srcRect l="1111" t="10956" r="87619" b="14314"/>
          <a:stretch>
            <a:fillRect/>
          </a:stretch>
        </p:blipFill>
        <p:spPr bwMode="auto">
          <a:xfrm>
            <a:off x="8403772" y="246745"/>
            <a:ext cx="656726" cy="749222"/>
          </a:xfrm>
          <a:prstGeom prst="rect">
            <a:avLst/>
          </a:prstGeom>
          <a:noFill/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94799" y="228075"/>
            <a:ext cx="8918575" cy="0"/>
          </a:xfrm>
          <a:prstGeom prst="line">
            <a:avLst/>
          </a:prstGeom>
          <a:ln w="25400">
            <a:solidFill>
              <a:srgbClr val="2A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0" y="6455391"/>
            <a:ext cx="9144000" cy="402609"/>
            <a:chOff x="0" y="6455391"/>
            <a:chExt cx="9144000" cy="402609"/>
          </a:xfrm>
        </p:grpSpPr>
        <p:pic>
          <p:nvPicPr>
            <p:cNvPr id="12" name="Picture 6" descr="C:\Users\locuser\Desktop\bottom.jpg"/>
            <p:cNvPicPr>
              <a:picLocks noChangeAspect="1" noChangeArrowheads="1"/>
            </p:cNvPicPr>
            <p:nvPr/>
          </p:nvPicPr>
          <p:blipFill>
            <a:blip r:embed="rId3" cstate="print"/>
            <a:srcRect t="-7273" r="32913"/>
            <a:stretch>
              <a:fillRect/>
            </a:stretch>
          </p:blipFill>
          <p:spPr bwMode="auto">
            <a:xfrm>
              <a:off x="0" y="6455391"/>
              <a:ext cx="9144000" cy="402609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8646096" y="6475904"/>
              <a:ext cx="4979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2A3DAD"/>
                  </a:solidFill>
                </a:rPr>
                <a:t>04</a:t>
              </a:r>
              <a:endParaRPr lang="ru-RU" dirty="0">
                <a:solidFill>
                  <a:srgbClr val="2A3DA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2668" y="358551"/>
            <a:ext cx="8242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Методики эксперимента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1598" y="72575"/>
            <a:ext cx="8940800" cy="116111"/>
          </a:xfrm>
          <a:prstGeom prst="rect">
            <a:avLst/>
          </a:prstGeom>
          <a:solidFill>
            <a:srgbClr val="E10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6112" y="1048131"/>
            <a:ext cx="8918575" cy="0"/>
          </a:xfrm>
          <a:prstGeom prst="line">
            <a:avLst/>
          </a:prstGeom>
          <a:ln w="19050">
            <a:solidFill>
              <a:srgbClr val="2A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locuser\Desktop\TvGu.png"/>
          <p:cNvPicPr>
            <a:picLocks noChangeAspect="1" noChangeArrowheads="1"/>
          </p:cNvPicPr>
          <p:nvPr/>
        </p:nvPicPr>
        <p:blipFill>
          <a:blip r:embed="rId2" cstate="print"/>
          <a:srcRect l="1111" t="10956" r="87619" b="14314"/>
          <a:stretch>
            <a:fillRect/>
          </a:stretch>
        </p:blipFill>
        <p:spPr bwMode="auto">
          <a:xfrm>
            <a:off x="8403772" y="246745"/>
            <a:ext cx="656726" cy="749222"/>
          </a:xfrm>
          <a:prstGeom prst="rect">
            <a:avLst/>
          </a:prstGeom>
          <a:noFill/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103764" y="228075"/>
            <a:ext cx="8918575" cy="0"/>
          </a:xfrm>
          <a:prstGeom prst="line">
            <a:avLst/>
          </a:prstGeom>
          <a:ln w="25400">
            <a:solidFill>
              <a:srgbClr val="2A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1800" dirty="0">
              <a:cs typeface="Segoe UI" panose="020B0502040204020203" pitchFamily="34" charset="0"/>
            </a:endParaRPr>
          </a:p>
          <a:p>
            <a:pPr marL="0" indent="0" algn="just">
              <a:buNone/>
            </a:pPr>
            <a:endParaRPr lang="en-US" sz="1800" dirty="0" smtClean="0">
              <a:cs typeface="Segoe UI" panose="020B0502040204020203" pitchFamily="34" charset="0"/>
            </a:endParaRPr>
          </a:p>
          <a:p>
            <a:pPr marL="0" indent="0" algn="just">
              <a:buNone/>
            </a:pPr>
            <a:endParaRPr lang="en-US" sz="1800" dirty="0">
              <a:cs typeface="Segoe UI" panose="020B0502040204020203" pitchFamily="34" charset="0"/>
            </a:endParaRPr>
          </a:p>
          <a:p>
            <a:pPr marL="0" indent="0" algn="just">
              <a:buNone/>
            </a:pPr>
            <a:endParaRPr lang="en-US" sz="1800" dirty="0" smtClean="0">
              <a:cs typeface="Segoe UI" panose="020B0502040204020203" pitchFamily="34" charset="0"/>
            </a:endParaRPr>
          </a:p>
          <a:p>
            <a:pPr marL="0" indent="0" algn="just">
              <a:buNone/>
            </a:pPr>
            <a:endParaRPr lang="en-US" sz="1800" dirty="0">
              <a:cs typeface="Segoe UI" panose="020B0502040204020203" pitchFamily="34" charset="0"/>
            </a:endParaRPr>
          </a:p>
          <a:p>
            <a:pPr marL="0" indent="0" algn="just">
              <a:buNone/>
            </a:pPr>
            <a:endParaRPr lang="en-US" sz="1800" dirty="0" smtClean="0">
              <a:cs typeface="Segoe UI" panose="020B0502040204020203" pitchFamily="34" charset="0"/>
            </a:endParaRP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710" y="1071207"/>
            <a:ext cx="8642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/>
            <a:r>
              <a:rPr lang="ru-RU" b="1" dirty="0" smtClean="0">
                <a:latin typeface="Calibri" pitchFamily="34" charset="0"/>
              </a:rPr>
              <a:t>Синтез образцов</a:t>
            </a:r>
            <a:r>
              <a:rPr lang="en-US" b="1" dirty="0" smtClean="0">
                <a:latin typeface="Calibri" pitchFamily="34" charset="0"/>
              </a:rPr>
              <a:t>: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индукционная плавка в атмосфере аргона (Тверь, </a:t>
            </a:r>
            <a:r>
              <a:rPr lang="ru-RU" dirty="0" err="1" smtClean="0">
                <a:latin typeface="Calibri" pitchFamily="34" charset="0"/>
              </a:rPr>
              <a:t>ТвГУ</a:t>
            </a:r>
            <a:r>
              <a:rPr lang="ru-RU" dirty="0" smtClean="0">
                <a:latin typeface="Calibri" pitchFamily="34" charset="0"/>
              </a:rPr>
              <a:t>)</a:t>
            </a:r>
            <a:endParaRPr lang="en-US" dirty="0">
              <a:latin typeface="Calibri" pitchFamily="34" charset="0"/>
            </a:endParaRPr>
          </a:p>
          <a:p>
            <a:pPr algn="just" eaLnBrk="0" hangingPunct="0"/>
            <a:r>
              <a:rPr lang="ru-RU" b="1" dirty="0" smtClean="0">
                <a:latin typeface="Calibri" pitchFamily="34" charset="0"/>
              </a:rPr>
              <a:t>Рентгеноструктурные </a:t>
            </a:r>
            <a:r>
              <a:rPr lang="ru-RU" b="1" dirty="0">
                <a:latin typeface="Calibri" pitchFamily="34" charset="0"/>
              </a:rPr>
              <a:t>исследования</a:t>
            </a:r>
            <a:r>
              <a:rPr lang="en-US" dirty="0">
                <a:latin typeface="Calibri" pitchFamily="34" charset="0"/>
              </a:rPr>
              <a:t>:</a:t>
            </a:r>
            <a:r>
              <a:rPr lang="ru-RU" dirty="0">
                <a:latin typeface="Calibri" pitchFamily="34" charset="0"/>
              </a:rPr>
              <a:t> ДРОН-7 </a:t>
            </a:r>
            <a:r>
              <a:rPr lang="ru-RU" dirty="0" smtClean="0">
                <a:latin typeface="Calibri" pitchFamily="34" charset="0"/>
              </a:rPr>
              <a:t>(Тверь, ОАО НПЦ «</a:t>
            </a:r>
            <a:r>
              <a:rPr lang="ru-RU" dirty="0" err="1" smtClean="0">
                <a:latin typeface="Calibri" pitchFamily="34" charset="0"/>
              </a:rPr>
              <a:t>Тверьгеофизика</a:t>
            </a:r>
            <a:r>
              <a:rPr lang="ru-RU" dirty="0" smtClean="0">
                <a:latin typeface="Calibri" pitchFamily="34" charset="0"/>
              </a:rPr>
              <a:t>»)</a:t>
            </a:r>
          </a:p>
          <a:p>
            <a:pPr algn="just" eaLnBrk="0" hangingPunct="0"/>
            <a:r>
              <a:rPr lang="ru-RU" b="1" dirty="0" smtClean="0">
                <a:latin typeface="Calibri" pitchFamily="34" charset="0"/>
              </a:rPr>
              <a:t>Прямые </a:t>
            </a:r>
            <a:r>
              <a:rPr lang="ru-RU" b="1" dirty="0">
                <a:latin typeface="Calibri" pitchFamily="34" charset="0"/>
              </a:rPr>
              <a:t>измерения </a:t>
            </a:r>
            <a:r>
              <a:rPr lang="ru-RU" b="1" dirty="0" smtClean="0">
                <a:latin typeface="Calibri" pitchFamily="34" charset="0"/>
              </a:rPr>
              <a:t>МКЭ и магнитострикции: </a:t>
            </a:r>
            <a:r>
              <a:rPr lang="ru-RU" dirty="0" smtClean="0">
                <a:latin typeface="Calibri" pitchFamily="34" charset="0"/>
              </a:rPr>
              <a:t>установка для синхронного </a:t>
            </a:r>
            <a:r>
              <a:rPr lang="ru-RU" dirty="0">
                <a:latin typeface="Calibri" pitchFamily="34" charset="0"/>
              </a:rPr>
              <a:t>измерения </a:t>
            </a:r>
            <a:r>
              <a:rPr lang="ru-RU" dirty="0" err="1" smtClean="0">
                <a:latin typeface="Calibri" pitchFamily="34" charset="0"/>
              </a:rPr>
              <a:t>магнитокалорического</a:t>
            </a:r>
            <a:r>
              <a:rPr lang="ru-RU" dirty="0" smtClean="0">
                <a:latin typeface="Calibri" pitchFamily="34" charset="0"/>
              </a:rPr>
              <a:t> эффекта и магнитострикции (Тверь, </a:t>
            </a:r>
            <a:r>
              <a:rPr lang="ru-RU" dirty="0" err="1" smtClean="0">
                <a:latin typeface="Calibri" pitchFamily="34" charset="0"/>
              </a:rPr>
              <a:t>ТвГУ</a:t>
            </a:r>
            <a:r>
              <a:rPr lang="ru-RU" dirty="0" smtClean="0">
                <a:latin typeface="Calibri" pitchFamily="34" charset="0"/>
              </a:rPr>
              <a:t>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" name="Rectangle 3" descr="у"/>
          <p:cNvSpPr>
            <a:spLocks noChangeArrowheads="1"/>
          </p:cNvSpPr>
          <p:nvPr/>
        </p:nvSpPr>
        <p:spPr bwMode="auto">
          <a:xfrm>
            <a:off x="6134100" y="2406322"/>
            <a:ext cx="2337588" cy="3461602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 l="-15882" r="-19189"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7621" y="5830403"/>
            <a:ext cx="28374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/>
              <a:t>Индукционная печь</a:t>
            </a:r>
            <a:endParaRPr lang="ru-RU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5618750" y="5856189"/>
            <a:ext cx="32973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/>
              <a:t>Установка для измерений МКЭ и магнитострикции</a:t>
            </a:r>
            <a:endParaRPr lang="ru-RU" sz="1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11892" y="2458486"/>
            <a:ext cx="1968843" cy="32411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113662" y="5811353"/>
            <a:ext cx="28374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err="1" smtClean="0"/>
              <a:t>Дифрактометр</a:t>
            </a:r>
            <a:r>
              <a:rPr lang="ru-RU" sz="1500" dirty="0" smtClean="0"/>
              <a:t> «Дрон-7»</a:t>
            </a:r>
            <a:endParaRPr lang="ru-RU" sz="1500" dirty="0"/>
          </a:p>
        </p:txBody>
      </p:sp>
      <p:pic>
        <p:nvPicPr>
          <p:cNvPr id="23554" name="Picture 2" descr="C:\Users\locuser\Desktop\1620727946172.jpg"/>
          <p:cNvPicPr>
            <a:picLocks noChangeAspect="1" noChangeArrowheads="1"/>
          </p:cNvPicPr>
          <p:nvPr/>
        </p:nvPicPr>
        <p:blipFill>
          <a:blip r:embed="rId5" cstate="print"/>
          <a:srcRect t="6000" r="6500"/>
          <a:stretch>
            <a:fillRect/>
          </a:stretch>
        </p:blipFill>
        <p:spPr bwMode="auto">
          <a:xfrm>
            <a:off x="461709" y="2432050"/>
            <a:ext cx="2468064" cy="3308350"/>
          </a:xfrm>
          <a:prstGeom prst="rect">
            <a:avLst/>
          </a:prstGeom>
          <a:noFill/>
        </p:spPr>
      </p:pic>
      <p:grpSp>
        <p:nvGrpSpPr>
          <p:cNvPr id="22" name="Группа 21"/>
          <p:cNvGrpSpPr/>
          <p:nvPr/>
        </p:nvGrpSpPr>
        <p:grpSpPr>
          <a:xfrm>
            <a:off x="0" y="6455391"/>
            <a:ext cx="9144000" cy="402609"/>
            <a:chOff x="0" y="6455391"/>
            <a:chExt cx="9144000" cy="402609"/>
          </a:xfrm>
        </p:grpSpPr>
        <p:pic>
          <p:nvPicPr>
            <p:cNvPr id="23" name="Picture 6" descr="C:\Users\locuser\Desktop\bottom.jpg"/>
            <p:cNvPicPr>
              <a:picLocks noChangeAspect="1" noChangeArrowheads="1"/>
            </p:cNvPicPr>
            <p:nvPr/>
          </p:nvPicPr>
          <p:blipFill>
            <a:blip r:embed="rId6" cstate="print"/>
            <a:srcRect t="-7273" r="32913"/>
            <a:stretch>
              <a:fillRect/>
            </a:stretch>
          </p:blipFill>
          <p:spPr bwMode="auto">
            <a:xfrm>
              <a:off x="0" y="6455391"/>
              <a:ext cx="9144000" cy="402609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8646096" y="6475904"/>
              <a:ext cx="4979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2A3DAD"/>
                  </a:solidFill>
                </a:rPr>
                <a:t>05</a:t>
              </a:r>
              <a:endParaRPr lang="ru-RU" dirty="0">
                <a:solidFill>
                  <a:srgbClr val="2A3DAD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978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2668" y="358551"/>
            <a:ext cx="8242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Кинематическая часть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1598" y="72575"/>
            <a:ext cx="8940800" cy="116111"/>
          </a:xfrm>
          <a:prstGeom prst="rect">
            <a:avLst/>
          </a:prstGeom>
          <a:solidFill>
            <a:srgbClr val="E10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6112" y="1048131"/>
            <a:ext cx="8918575" cy="0"/>
          </a:xfrm>
          <a:prstGeom prst="line">
            <a:avLst/>
          </a:prstGeom>
          <a:ln w="19050">
            <a:solidFill>
              <a:srgbClr val="2A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locuser\Desktop\TvGu.png"/>
          <p:cNvPicPr>
            <a:picLocks noChangeAspect="1" noChangeArrowheads="1"/>
          </p:cNvPicPr>
          <p:nvPr/>
        </p:nvPicPr>
        <p:blipFill>
          <a:blip r:embed="rId3" cstate="print"/>
          <a:srcRect l="1111" t="10956" r="87619" b="14314"/>
          <a:stretch>
            <a:fillRect/>
          </a:stretch>
        </p:blipFill>
        <p:spPr bwMode="auto">
          <a:xfrm>
            <a:off x="8403772" y="246745"/>
            <a:ext cx="656726" cy="749222"/>
          </a:xfrm>
          <a:prstGeom prst="rect">
            <a:avLst/>
          </a:prstGeom>
          <a:noFill/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94799" y="228075"/>
            <a:ext cx="8918575" cy="0"/>
          </a:xfrm>
          <a:prstGeom prst="line">
            <a:avLst/>
          </a:prstGeom>
          <a:ln w="25400">
            <a:solidFill>
              <a:srgbClr val="2A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4471" y="1111624"/>
            <a:ext cx="4401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2A40AD"/>
                </a:solidFill>
              </a:rPr>
              <a:t>Определение одновременности</a:t>
            </a:r>
            <a:endParaRPr lang="ru-RU" sz="2200" dirty="0">
              <a:solidFill>
                <a:srgbClr val="2A40A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88" y="1640540"/>
            <a:ext cx="87764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Если в точке </a:t>
            </a:r>
            <a:r>
              <a:rPr lang="ru-RU" b="1" i="1" dirty="0" smtClean="0"/>
              <a:t>A</a:t>
            </a:r>
            <a:r>
              <a:rPr lang="ru-RU" dirty="0" smtClean="0"/>
              <a:t> пространства помещены часы, то наблюдатель, находящийся в </a:t>
            </a:r>
            <a:r>
              <a:rPr lang="ru-RU" b="1" i="1" dirty="0" smtClean="0"/>
              <a:t>A</a:t>
            </a:r>
            <a:r>
              <a:rPr lang="ru-RU" dirty="0" smtClean="0"/>
              <a:t>, может устанавливать время событий в непосредственной близости от </a:t>
            </a:r>
            <a:r>
              <a:rPr lang="ru-RU" b="1" i="1" dirty="0" smtClean="0"/>
              <a:t>A</a:t>
            </a:r>
            <a:r>
              <a:rPr lang="ru-RU" dirty="0" smtClean="0"/>
              <a:t> путем наблюдения одновременных с этими событиями положений стрелок часов. Если в другой точке B пространства также имеются часы (мы добавим: «точно такие же часы, как в точке </a:t>
            </a:r>
            <a:r>
              <a:rPr lang="ru-RU" b="1" i="1" dirty="0" smtClean="0"/>
              <a:t>A</a:t>
            </a:r>
            <a:r>
              <a:rPr lang="ru-RU" dirty="0" smtClean="0"/>
              <a:t>»), то в непосредственной близости от </a:t>
            </a:r>
            <a:r>
              <a:rPr lang="ru-RU" b="1" i="1" dirty="0" smtClean="0"/>
              <a:t>B</a:t>
            </a:r>
            <a:r>
              <a:rPr lang="ru-RU" dirty="0" smtClean="0"/>
              <a:t> тоже возможна временная оценка событий находящимся в B наблюдателем. Однако невозможно без дальнейших предположений сравнивать во времени какое-либо событие в </a:t>
            </a:r>
            <a:r>
              <a:rPr lang="ru-RU" b="1" i="1" dirty="0" smtClean="0"/>
              <a:t>A</a:t>
            </a:r>
            <a:r>
              <a:rPr lang="ru-RU" dirty="0" smtClean="0"/>
              <a:t> с событием в </a:t>
            </a:r>
            <a:r>
              <a:rPr lang="ru-RU" b="1" i="1" dirty="0" smtClean="0"/>
              <a:t>B</a:t>
            </a:r>
            <a:r>
              <a:rPr lang="ru-RU" dirty="0" smtClean="0"/>
              <a:t>; мы определили пока только «</a:t>
            </a:r>
            <a:r>
              <a:rPr lang="ru-RU" b="1" i="1" dirty="0" smtClean="0"/>
              <a:t>A</a:t>
            </a:r>
            <a:r>
              <a:rPr lang="ru-RU" dirty="0" smtClean="0"/>
              <a:t>-время» и «</a:t>
            </a:r>
            <a:r>
              <a:rPr lang="ru-RU" b="1" i="1" dirty="0" smtClean="0"/>
              <a:t>B</a:t>
            </a:r>
            <a:r>
              <a:rPr lang="ru-RU" dirty="0" smtClean="0"/>
              <a:t>-время», но не общее для </a:t>
            </a:r>
            <a:r>
              <a:rPr lang="ru-RU" b="1" i="1" dirty="0" smtClean="0"/>
              <a:t>A</a:t>
            </a:r>
            <a:r>
              <a:rPr lang="ru-RU" dirty="0" smtClean="0"/>
              <a:t> и </a:t>
            </a:r>
            <a:r>
              <a:rPr lang="ru-RU" b="1" i="1" dirty="0" smtClean="0"/>
              <a:t>B</a:t>
            </a:r>
            <a:r>
              <a:rPr lang="ru-RU" dirty="0" smtClean="0"/>
              <a:t> «время». Последнее можно установить, вводя определение, что «время», необходимое для прохождения света из </a:t>
            </a:r>
            <a:r>
              <a:rPr lang="ru-RU" b="1" i="1" dirty="0" smtClean="0"/>
              <a:t>A</a:t>
            </a:r>
            <a:r>
              <a:rPr lang="ru-RU" dirty="0" smtClean="0"/>
              <a:t> в </a:t>
            </a:r>
            <a:r>
              <a:rPr lang="ru-RU" b="1" i="1" dirty="0" smtClean="0"/>
              <a:t>B</a:t>
            </a:r>
            <a:r>
              <a:rPr lang="ru-RU" dirty="0" smtClean="0"/>
              <a:t>, равно «времени», требуемому для прохождения света из </a:t>
            </a:r>
            <a:r>
              <a:rPr lang="ru-RU" b="1" i="1" dirty="0" smtClean="0"/>
              <a:t>B</a:t>
            </a:r>
            <a:r>
              <a:rPr lang="ru-RU" dirty="0" smtClean="0"/>
              <a:t> в </a:t>
            </a:r>
            <a:r>
              <a:rPr lang="ru-RU" b="1" i="1" dirty="0" smtClean="0"/>
              <a:t>A</a:t>
            </a:r>
            <a:r>
              <a:rPr lang="ru-RU" dirty="0" smtClean="0"/>
              <a:t>. Пусть в момент</a:t>
            </a:r>
          </a:p>
          <a:p>
            <a:pPr algn="just"/>
            <a:r>
              <a:rPr lang="ru-RU" b="1" i="1" dirty="0" err="1" smtClean="0"/>
              <a:t>t</a:t>
            </a:r>
            <a:r>
              <a:rPr lang="ru-RU" b="1" i="1" baseline="-25000" dirty="0" err="1" smtClean="0"/>
              <a:t>A</a:t>
            </a:r>
            <a:r>
              <a:rPr lang="ru-RU" dirty="0" smtClean="0"/>
              <a:t> по «</a:t>
            </a:r>
            <a:r>
              <a:rPr lang="ru-RU" b="1" i="1" dirty="0" smtClean="0"/>
              <a:t>A</a:t>
            </a:r>
            <a:r>
              <a:rPr lang="ru-RU" dirty="0" smtClean="0"/>
              <a:t>-времени» луч света выходит из </a:t>
            </a:r>
            <a:r>
              <a:rPr lang="ru-RU" b="1" i="1" dirty="0" smtClean="0"/>
              <a:t>A </a:t>
            </a:r>
            <a:r>
              <a:rPr lang="ru-RU" dirty="0" smtClean="0"/>
              <a:t>в </a:t>
            </a:r>
            <a:r>
              <a:rPr lang="ru-RU" b="1" i="1" dirty="0" smtClean="0"/>
              <a:t>B</a:t>
            </a:r>
            <a:r>
              <a:rPr lang="ru-RU" dirty="0" smtClean="0"/>
              <a:t>, отражается в момент </a:t>
            </a:r>
            <a:r>
              <a:rPr lang="ru-RU" b="1" i="1" dirty="0" err="1" smtClean="0"/>
              <a:t>t</a:t>
            </a:r>
            <a:r>
              <a:rPr lang="ru-RU" b="1" i="1" baseline="-25000" dirty="0" err="1" smtClean="0"/>
              <a:t>B</a:t>
            </a:r>
            <a:r>
              <a:rPr lang="ru-RU" dirty="0" smtClean="0"/>
              <a:t> по «</a:t>
            </a:r>
            <a:r>
              <a:rPr lang="ru-RU" b="1" i="1" dirty="0" smtClean="0"/>
              <a:t>B</a:t>
            </a:r>
            <a:r>
              <a:rPr lang="ru-RU" dirty="0" smtClean="0"/>
              <a:t>-времени» от </a:t>
            </a:r>
            <a:r>
              <a:rPr lang="ru-RU" b="1" i="1" dirty="0" smtClean="0"/>
              <a:t>B</a:t>
            </a:r>
            <a:r>
              <a:rPr lang="ru-RU" dirty="0" smtClean="0"/>
              <a:t> к </a:t>
            </a:r>
            <a:r>
              <a:rPr lang="ru-RU" b="1" i="1" dirty="0" smtClean="0"/>
              <a:t>A</a:t>
            </a:r>
            <a:r>
              <a:rPr lang="ru-RU" dirty="0" smtClean="0"/>
              <a:t> и возвращается назад в </a:t>
            </a:r>
            <a:r>
              <a:rPr lang="ru-RU" b="1" i="1" dirty="0" smtClean="0"/>
              <a:t>A</a:t>
            </a:r>
            <a:r>
              <a:rPr lang="ru-RU" dirty="0" smtClean="0"/>
              <a:t> в момент </a:t>
            </a:r>
            <a:r>
              <a:rPr lang="ru-RU" b="1" i="1" dirty="0" err="1" smtClean="0"/>
              <a:t>t'</a:t>
            </a:r>
            <a:r>
              <a:rPr lang="ru-RU" b="1" i="1" baseline="-25000" dirty="0" err="1" smtClean="0"/>
              <a:t>A</a:t>
            </a:r>
            <a:r>
              <a:rPr lang="ru-RU" dirty="0" smtClean="0"/>
              <a:t> по «</a:t>
            </a:r>
            <a:r>
              <a:rPr lang="ru-RU" b="1" i="1" dirty="0" smtClean="0"/>
              <a:t>A</a:t>
            </a:r>
            <a:r>
              <a:rPr lang="ru-RU" dirty="0" smtClean="0"/>
              <a:t>-времени». Часы в </a:t>
            </a:r>
            <a:r>
              <a:rPr lang="ru-RU" b="1" i="1" dirty="0" smtClean="0"/>
              <a:t>A</a:t>
            </a:r>
            <a:r>
              <a:rPr lang="ru-RU" dirty="0" smtClean="0"/>
              <a:t> и </a:t>
            </a:r>
            <a:r>
              <a:rPr lang="ru-RU" b="1" i="1" dirty="0" smtClean="0"/>
              <a:t>B</a:t>
            </a:r>
            <a:r>
              <a:rPr lang="ru-RU" dirty="0" smtClean="0"/>
              <a:t> будут идти, согласно определению, синхронно, если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3454400" y="5473700"/>
          <a:ext cx="2489200" cy="622300"/>
        </p:xfrm>
        <a:graphic>
          <a:graphicData uri="http://schemas.openxmlformats.org/presentationml/2006/ole">
            <p:oleObj spid="_x0000_s2053" name="Equation" r:id="rId4" imgW="914400" imgH="228600" progId="Equation.DSMT4">
              <p:embed/>
            </p:oleObj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0" y="6455391"/>
            <a:ext cx="9144000" cy="402609"/>
            <a:chOff x="0" y="6455391"/>
            <a:chExt cx="9144000" cy="402609"/>
          </a:xfrm>
        </p:grpSpPr>
        <p:pic>
          <p:nvPicPr>
            <p:cNvPr id="22" name="Picture 6" descr="C:\Users\locuser\Desktop\bottom.jpg"/>
            <p:cNvPicPr>
              <a:picLocks noChangeAspect="1" noChangeArrowheads="1"/>
            </p:cNvPicPr>
            <p:nvPr/>
          </p:nvPicPr>
          <p:blipFill>
            <a:blip r:embed="rId5" cstate="print"/>
            <a:srcRect t="-7273" r="32913"/>
            <a:stretch>
              <a:fillRect/>
            </a:stretch>
          </p:blipFill>
          <p:spPr bwMode="auto">
            <a:xfrm>
              <a:off x="0" y="6455391"/>
              <a:ext cx="9144000" cy="402609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8646096" y="6475904"/>
              <a:ext cx="4979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2A3DAD"/>
                  </a:solidFill>
                </a:rPr>
                <a:t>06</a:t>
              </a:r>
              <a:endParaRPr lang="ru-RU" dirty="0">
                <a:solidFill>
                  <a:srgbClr val="2A3DA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2668" y="358551"/>
            <a:ext cx="8242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Кинематическая часть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1598" y="72575"/>
            <a:ext cx="8940800" cy="116111"/>
          </a:xfrm>
          <a:prstGeom prst="rect">
            <a:avLst/>
          </a:prstGeom>
          <a:solidFill>
            <a:srgbClr val="E10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6112" y="1048131"/>
            <a:ext cx="8918575" cy="0"/>
          </a:xfrm>
          <a:prstGeom prst="line">
            <a:avLst/>
          </a:prstGeom>
          <a:ln w="19050">
            <a:solidFill>
              <a:srgbClr val="2A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locuser\Desktop\TvGu.png"/>
          <p:cNvPicPr>
            <a:picLocks noChangeAspect="1" noChangeArrowheads="1"/>
          </p:cNvPicPr>
          <p:nvPr/>
        </p:nvPicPr>
        <p:blipFill>
          <a:blip r:embed="rId3" cstate="print"/>
          <a:srcRect l="1111" t="10956" r="87619" b="14314"/>
          <a:stretch>
            <a:fillRect/>
          </a:stretch>
        </p:blipFill>
        <p:spPr bwMode="auto">
          <a:xfrm>
            <a:off x="8403772" y="246745"/>
            <a:ext cx="656726" cy="749222"/>
          </a:xfrm>
          <a:prstGeom prst="rect">
            <a:avLst/>
          </a:prstGeom>
          <a:noFill/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94799" y="228075"/>
            <a:ext cx="8918575" cy="0"/>
          </a:xfrm>
          <a:prstGeom prst="line">
            <a:avLst/>
          </a:prstGeom>
          <a:ln w="25400">
            <a:solidFill>
              <a:srgbClr val="2A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4471" y="1111624"/>
            <a:ext cx="85650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2A40AD"/>
                </a:solidFill>
              </a:rPr>
              <a:t>Об относительности длин и промежутков времени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6188" y="1640540"/>
            <a:ext cx="8776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Пусть в момент времени </a:t>
            </a:r>
            <a:r>
              <a:rPr lang="ru-RU" b="1" i="1" dirty="0" err="1" smtClean="0"/>
              <a:t>t</a:t>
            </a:r>
            <a:r>
              <a:rPr lang="ru-RU" b="1" i="1" baseline="-25000" dirty="0" err="1" smtClean="0"/>
              <a:t>A</a:t>
            </a:r>
            <a:r>
              <a:rPr lang="ru-RU" b="1" i="1" dirty="0" smtClean="0"/>
              <a:t> </a:t>
            </a:r>
            <a:r>
              <a:rPr lang="ru-RU" dirty="0" smtClean="0"/>
              <a:t>из</a:t>
            </a:r>
            <a:r>
              <a:rPr lang="ru-RU" b="1" i="1" dirty="0" smtClean="0"/>
              <a:t> A</a:t>
            </a:r>
            <a:r>
              <a:rPr lang="en-US" b="1" i="1" dirty="0" smtClean="0"/>
              <a:t> </a:t>
            </a:r>
            <a:r>
              <a:rPr lang="ru-RU" dirty="0" smtClean="0"/>
              <a:t>выходит луч света, отражается в </a:t>
            </a:r>
            <a:r>
              <a:rPr lang="ru-RU" b="1" i="1" dirty="0" smtClean="0"/>
              <a:t>B</a:t>
            </a:r>
            <a:r>
              <a:rPr lang="ru-RU" dirty="0" smtClean="0"/>
              <a:t> в момент времени </a:t>
            </a:r>
            <a:r>
              <a:rPr lang="ru-RU" b="1" i="1" dirty="0" err="1" smtClean="0"/>
              <a:t>t</a:t>
            </a:r>
            <a:r>
              <a:rPr lang="ru-RU" b="1" i="1" baseline="-25000" dirty="0" err="1" smtClean="0"/>
              <a:t>B</a:t>
            </a:r>
            <a:r>
              <a:rPr lang="ru-RU" dirty="0" smtClean="0"/>
              <a:t> и возвращается назад в </a:t>
            </a:r>
            <a:r>
              <a:rPr lang="ru-RU" b="1" i="1" dirty="0" smtClean="0"/>
              <a:t>A</a:t>
            </a:r>
            <a:r>
              <a:rPr lang="en-US" dirty="0" smtClean="0"/>
              <a:t> </a:t>
            </a:r>
            <a:r>
              <a:rPr lang="ru-RU" dirty="0" smtClean="0"/>
              <a:t>в момент времени </a:t>
            </a:r>
            <a:r>
              <a:rPr lang="ru-RU" b="1" i="1" dirty="0" err="1" smtClean="0"/>
              <a:t>t'</a:t>
            </a:r>
            <a:r>
              <a:rPr lang="ru-RU" b="1" i="1" baseline="-25000" dirty="0" err="1" smtClean="0"/>
              <a:t>A</a:t>
            </a:r>
            <a:r>
              <a:rPr lang="ru-RU" dirty="0" smtClean="0"/>
              <a:t>. Принимая во внимание принцип постоянства скорости</a:t>
            </a:r>
            <a:r>
              <a:rPr lang="en-US" dirty="0" smtClean="0"/>
              <a:t> </a:t>
            </a:r>
            <a:r>
              <a:rPr lang="ru-RU" dirty="0" smtClean="0"/>
              <a:t>света, находим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3302000" y="2481263"/>
          <a:ext cx="2489200" cy="1071562"/>
        </p:xfrm>
        <a:graphic>
          <a:graphicData uri="http://schemas.openxmlformats.org/presentationml/2006/ole">
            <p:oleObj spid="_x0000_s19458" name="Equation" r:id="rId4" imgW="914400" imgH="393480" progId="Equation.DSMT4">
              <p:embed/>
            </p:oleObj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0" y="6455391"/>
            <a:ext cx="9144000" cy="402609"/>
            <a:chOff x="0" y="6455391"/>
            <a:chExt cx="9144000" cy="402609"/>
          </a:xfrm>
        </p:grpSpPr>
        <p:pic>
          <p:nvPicPr>
            <p:cNvPr id="20" name="Picture 6" descr="C:\Users\locuser\Desktop\bottom.jpg"/>
            <p:cNvPicPr>
              <a:picLocks noChangeAspect="1" noChangeArrowheads="1"/>
            </p:cNvPicPr>
            <p:nvPr/>
          </p:nvPicPr>
          <p:blipFill>
            <a:blip r:embed="rId5" cstate="print"/>
            <a:srcRect t="-7273" r="32913"/>
            <a:stretch>
              <a:fillRect/>
            </a:stretch>
          </p:blipFill>
          <p:spPr bwMode="auto">
            <a:xfrm>
              <a:off x="0" y="6455391"/>
              <a:ext cx="9144000" cy="402609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8646096" y="6475904"/>
              <a:ext cx="4979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2A3DAD"/>
                  </a:solidFill>
                </a:rPr>
                <a:t>07</a:t>
              </a:r>
              <a:endParaRPr lang="ru-RU" dirty="0">
                <a:solidFill>
                  <a:srgbClr val="2A3DA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2668" y="358551"/>
            <a:ext cx="8242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Кинематическая часть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1598" y="72575"/>
            <a:ext cx="8940800" cy="116111"/>
          </a:xfrm>
          <a:prstGeom prst="rect">
            <a:avLst/>
          </a:prstGeom>
          <a:solidFill>
            <a:srgbClr val="E10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6112" y="1048131"/>
            <a:ext cx="8918575" cy="0"/>
          </a:xfrm>
          <a:prstGeom prst="line">
            <a:avLst/>
          </a:prstGeom>
          <a:ln w="19050">
            <a:solidFill>
              <a:srgbClr val="2A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locuser\Desktop\TvGu.png"/>
          <p:cNvPicPr>
            <a:picLocks noChangeAspect="1" noChangeArrowheads="1"/>
          </p:cNvPicPr>
          <p:nvPr/>
        </p:nvPicPr>
        <p:blipFill>
          <a:blip r:embed="rId2" cstate="print"/>
          <a:srcRect l="1111" t="10956" r="87619" b="14314"/>
          <a:stretch>
            <a:fillRect/>
          </a:stretch>
        </p:blipFill>
        <p:spPr bwMode="auto">
          <a:xfrm>
            <a:off x="8403772" y="246745"/>
            <a:ext cx="656726" cy="749222"/>
          </a:xfrm>
          <a:prstGeom prst="rect">
            <a:avLst/>
          </a:prstGeom>
          <a:noFill/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94799" y="228075"/>
            <a:ext cx="8918575" cy="0"/>
          </a:xfrm>
          <a:prstGeom prst="line">
            <a:avLst/>
          </a:prstGeom>
          <a:ln w="25400">
            <a:solidFill>
              <a:srgbClr val="2A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32" name="Picture 4" descr="Замедление/ускорение времени под действием различных эффект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1311328"/>
            <a:ext cx="4267200" cy="463485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65100" y="1282700"/>
            <a:ext cx="4203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Среди предсказаний теории также было гравитационное замедление времени, (которое при приближении к массивному объекту действовало на тело точно также, как и замедление времени в следствии ускорения), гравитационное </a:t>
            </a:r>
            <a:r>
              <a:rPr lang="ru-RU" b="1" i="1" dirty="0" smtClean="0">
                <a:solidFill>
                  <a:srgbClr val="E10447"/>
                </a:solidFill>
              </a:rPr>
              <a:t>красное смещение</a:t>
            </a:r>
            <a:r>
              <a:rPr lang="ru-RU" dirty="0" smtClean="0"/>
              <a:t> (когда луч света, испущенный массивным телом, уходит в красную часть спектра в следствии потери им энергии на работу выхода из «гравитационного колодца»), а также гравитационные волны (возмущение пространства-времени, которое производит любое тело имеющее массу в процессе своего движения).</a:t>
            </a:r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0" y="6455391"/>
            <a:ext cx="9144000" cy="402609"/>
            <a:chOff x="0" y="6455391"/>
            <a:chExt cx="9144000" cy="402609"/>
          </a:xfrm>
        </p:grpSpPr>
        <p:pic>
          <p:nvPicPr>
            <p:cNvPr id="23" name="Picture 6" descr="C:\Users\locuser\Desktop\bottom.jpg"/>
            <p:cNvPicPr>
              <a:picLocks noChangeAspect="1" noChangeArrowheads="1"/>
            </p:cNvPicPr>
            <p:nvPr/>
          </p:nvPicPr>
          <p:blipFill>
            <a:blip r:embed="rId4" cstate="print"/>
            <a:srcRect t="-7273" r="32913"/>
            <a:stretch>
              <a:fillRect/>
            </a:stretch>
          </p:blipFill>
          <p:spPr bwMode="auto">
            <a:xfrm>
              <a:off x="0" y="6455391"/>
              <a:ext cx="9144000" cy="402609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8646096" y="6475904"/>
              <a:ext cx="4979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2A3DAD"/>
                  </a:solidFill>
                </a:rPr>
                <a:t>08</a:t>
              </a:r>
              <a:endParaRPr lang="ru-RU" dirty="0">
                <a:solidFill>
                  <a:srgbClr val="2A3DA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0500" y="358551"/>
            <a:ext cx="81842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Общая теория относительности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1598" y="72575"/>
            <a:ext cx="8940800" cy="116111"/>
          </a:xfrm>
          <a:prstGeom prst="rect">
            <a:avLst/>
          </a:prstGeom>
          <a:solidFill>
            <a:srgbClr val="E10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6112" y="1048131"/>
            <a:ext cx="8918575" cy="0"/>
          </a:xfrm>
          <a:prstGeom prst="line">
            <a:avLst/>
          </a:prstGeom>
          <a:ln w="19050">
            <a:solidFill>
              <a:srgbClr val="2A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locuser\Desktop\TvGu.png"/>
          <p:cNvPicPr>
            <a:picLocks noChangeAspect="1" noChangeArrowheads="1"/>
          </p:cNvPicPr>
          <p:nvPr/>
        </p:nvPicPr>
        <p:blipFill>
          <a:blip r:embed="rId2" cstate="print"/>
          <a:srcRect l="1111" t="10956" r="87619" b="14314"/>
          <a:stretch>
            <a:fillRect/>
          </a:stretch>
        </p:blipFill>
        <p:spPr bwMode="auto">
          <a:xfrm>
            <a:off x="8403772" y="246745"/>
            <a:ext cx="656726" cy="749222"/>
          </a:xfrm>
          <a:prstGeom prst="rect">
            <a:avLst/>
          </a:prstGeom>
          <a:noFill/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94799" y="228075"/>
            <a:ext cx="8918575" cy="0"/>
          </a:xfrm>
          <a:prstGeom prst="line">
            <a:avLst/>
          </a:prstGeom>
          <a:ln w="25400">
            <a:solidFill>
              <a:srgbClr val="2A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6" name="Picture 2" descr="Процесс движения лучей света по геодезическим линиям под действием массивных те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2475" y="1282700"/>
            <a:ext cx="5445125" cy="408384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905000" y="5524500"/>
            <a:ext cx="568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00" dirty="0" smtClean="0"/>
              <a:t>Процесс движения лучей света по геодезическим линиям под действием массивных тел</a:t>
            </a:r>
            <a:endParaRPr lang="ru-RU" sz="16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0" y="6455391"/>
            <a:ext cx="9144000" cy="402609"/>
            <a:chOff x="0" y="6455391"/>
            <a:chExt cx="9144000" cy="402609"/>
          </a:xfrm>
        </p:grpSpPr>
        <p:pic>
          <p:nvPicPr>
            <p:cNvPr id="22" name="Picture 6" descr="C:\Users\locuser\Desktop\bottom.jpg"/>
            <p:cNvPicPr>
              <a:picLocks noChangeAspect="1" noChangeArrowheads="1"/>
            </p:cNvPicPr>
            <p:nvPr/>
          </p:nvPicPr>
          <p:blipFill>
            <a:blip r:embed="rId4" cstate="print"/>
            <a:srcRect t="-7273" r="32913"/>
            <a:stretch>
              <a:fillRect/>
            </a:stretch>
          </p:blipFill>
          <p:spPr bwMode="auto">
            <a:xfrm>
              <a:off x="0" y="6455391"/>
              <a:ext cx="9144000" cy="402609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8646096" y="6475904"/>
              <a:ext cx="4979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2A3DAD"/>
                  </a:solidFill>
                </a:rPr>
                <a:t>09</a:t>
              </a:r>
              <a:endParaRPr lang="ru-RU" dirty="0">
                <a:solidFill>
                  <a:srgbClr val="2A3DA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849</Words>
  <Application>Microsoft Office PowerPoint</Application>
  <PresentationFormat>Экран (4:3)</PresentationFormat>
  <Paragraphs>94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 Карпенков</dc:creator>
  <cp:lastModifiedBy>Алексей Карпенков</cp:lastModifiedBy>
  <cp:revision>29</cp:revision>
  <dcterms:created xsi:type="dcterms:W3CDTF">2020-05-29T15:50:27Z</dcterms:created>
  <dcterms:modified xsi:type="dcterms:W3CDTF">2021-05-11T10:37:15Z</dcterms:modified>
</cp:coreProperties>
</file>